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notesSlides/notesSlide48.xml" ContentType="application/vnd.openxmlformats-officedocument.presentationml.notesSl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notesSlides/notesSlide49.xml" ContentType="application/vnd.openxmlformats-officedocument.presentationml.notesSlide+xml"/>
  <Override PartName="/ppt/theme/themeOverride152.xml" ContentType="application/vnd.openxmlformats-officedocument.themeOverride+xml"/>
  <Override PartName="/ppt/theme/themeOverride153.xml" ContentType="application/vnd.openxmlformats-officedocument.themeOverride+xml"/>
  <Override PartName="/ppt/notesSlides/notesSlide50.xml" ContentType="application/vnd.openxmlformats-officedocument.presentationml.notesSlide+xml"/>
  <Override PartName="/ppt/theme/themeOverride154.xml" ContentType="application/vnd.openxmlformats-officedocument.themeOverride+xml"/>
  <Override PartName="/ppt/notesSlides/notesSlide51.xml" ContentType="application/vnd.openxmlformats-officedocument.presentationml.notesSlide+xml"/>
  <Override PartName="/ppt/theme/themeOverride155.xml" ContentType="application/vnd.openxmlformats-officedocument.themeOverride+xml"/>
  <Override PartName="/ppt/notesSlides/notesSlide52.xml" ContentType="application/vnd.openxmlformats-officedocument.presentationml.notesSlide+xml"/>
  <Override PartName="/ppt/theme/themeOverride156.xml" ContentType="application/vnd.openxmlformats-officedocument.themeOverride+xml"/>
  <Override PartName="/ppt/notesSlides/notesSlide53.xml" ContentType="application/vnd.openxmlformats-officedocument.presentationml.notesSl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theme/themeOverride178.xml" ContentType="application/vnd.openxmlformats-officedocument.themeOverride+xml"/>
  <Override PartName="/ppt/theme/themeOverride179.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theme/themeOverride18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6"/>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575" r:id="rId122"/>
    <p:sldId id="397" r:id="rId123"/>
    <p:sldId id="505" r:id="rId124"/>
    <p:sldId id="573" r:id="rId125"/>
    <p:sldId id="557" r:id="rId126"/>
    <p:sldId id="376" r:id="rId127"/>
    <p:sldId id="576" r:id="rId128"/>
    <p:sldId id="579" r:id="rId129"/>
    <p:sldId id="457" r:id="rId130"/>
    <p:sldId id="578" r:id="rId131"/>
    <p:sldId id="580" r:id="rId132"/>
    <p:sldId id="581" r:id="rId133"/>
    <p:sldId id="583" r:id="rId134"/>
    <p:sldId id="582" r:id="rId135"/>
    <p:sldId id="577" r:id="rId136"/>
    <p:sldId id="585" r:id="rId137"/>
    <p:sldId id="586" r:id="rId138"/>
    <p:sldId id="596" r:id="rId139"/>
    <p:sldId id="597" r:id="rId140"/>
    <p:sldId id="598" r:id="rId141"/>
    <p:sldId id="599" r:id="rId142"/>
    <p:sldId id="594" r:id="rId143"/>
    <p:sldId id="600" r:id="rId144"/>
    <p:sldId id="516" r:id="rId145"/>
    <p:sldId id="588" r:id="rId146"/>
    <p:sldId id="589" r:id="rId147"/>
    <p:sldId id="590" r:id="rId148"/>
    <p:sldId id="591" r:id="rId149"/>
    <p:sldId id="518" r:id="rId150"/>
    <p:sldId id="517" r:id="rId151"/>
    <p:sldId id="592" r:id="rId152"/>
    <p:sldId id="593" r:id="rId153"/>
    <p:sldId id="595" r:id="rId154"/>
    <p:sldId id="548" r:id="rId155"/>
    <p:sldId id="602" r:id="rId156"/>
    <p:sldId id="601" r:id="rId157"/>
    <p:sldId id="549" r:id="rId158"/>
    <p:sldId id="551" r:id="rId159"/>
    <p:sldId id="558" r:id="rId160"/>
    <p:sldId id="559" r:id="rId161"/>
    <p:sldId id="560" r:id="rId162"/>
    <p:sldId id="445" r:id="rId163"/>
    <p:sldId id="485" r:id="rId164"/>
    <p:sldId id="475" r:id="rId165"/>
    <p:sldId id="478" r:id="rId166"/>
    <p:sldId id="486" r:id="rId167"/>
    <p:sldId id="513" r:id="rId168"/>
    <p:sldId id="489" r:id="rId169"/>
    <p:sldId id="492" r:id="rId170"/>
    <p:sldId id="493" r:id="rId171"/>
    <p:sldId id="490" r:id="rId172"/>
    <p:sldId id="491" r:id="rId173"/>
    <p:sldId id="477" r:id="rId174"/>
    <p:sldId id="484" r:id="rId175"/>
    <p:sldId id="483" r:id="rId176"/>
    <p:sldId id="480" r:id="rId177"/>
    <p:sldId id="481" r:id="rId178"/>
    <p:sldId id="488" r:id="rId179"/>
    <p:sldId id="482" r:id="rId180"/>
    <p:sldId id="561" r:id="rId181"/>
    <p:sldId id="563" r:id="rId182"/>
    <p:sldId id="562" r:id="rId183"/>
    <p:sldId id="384" r:id="rId184"/>
    <p:sldId id="506" r:id="rId185"/>
    <p:sldId id="508" r:id="rId186"/>
    <p:sldId id="509" r:id="rId187"/>
    <p:sldId id="510" r:id="rId188"/>
    <p:sldId id="472" r:id="rId189"/>
    <p:sldId id="511" r:id="rId190"/>
    <p:sldId id="512" r:id="rId191"/>
    <p:sldId id="385" r:id="rId192"/>
    <p:sldId id="400" r:id="rId193"/>
    <p:sldId id="386" r:id="rId194"/>
    <p:sldId id="507" r:id="rId195"/>
    <p:sldId id="470" r:id="rId196"/>
    <p:sldId id="471" r:id="rId197"/>
    <p:sldId id="564" r:id="rId198"/>
    <p:sldId id="514" r:id="rId199"/>
    <p:sldId id="375" r:id="rId200"/>
    <p:sldId id="532" r:id="rId201"/>
    <p:sldId id="567" r:id="rId202"/>
    <p:sldId id="587" r:id="rId203"/>
    <p:sldId id="460" r:id="rId204"/>
    <p:sldId id="411" r:id="rId2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575"/>
            <p14:sldId id="397"/>
            <p14:sldId id="505"/>
            <p14:sldId id="573"/>
            <p14:sldId id="557"/>
          </p14:sldIdLst>
        </p14:section>
        <p14:section name="Dataset Preparation" id="{9C8D4B45-9967-4400-A506-628B2EA8FC71}">
          <p14:sldIdLst>
            <p14:sldId id="376"/>
            <p14:sldId id="576"/>
            <p14:sldId id="579"/>
            <p14:sldId id="457"/>
            <p14:sldId id="578"/>
            <p14:sldId id="580"/>
            <p14:sldId id="581"/>
            <p14:sldId id="583"/>
            <p14:sldId id="582"/>
            <p14:sldId id="577"/>
            <p14:sldId id="585"/>
            <p14:sldId id="586"/>
            <p14:sldId id="596"/>
            <p14:sldId id="597"/>
            <p14:sldId id="598"/>
            <p14:sldId id="599"/>
            <p14:sldId id="594"/>
            <p14:sldId id="600"/>
            <p14:sldId id="516"/>
            <p14:sldId id="588"/>
            <p14:sldId id="589"/>
            <p14:sldId id="590"/>
            <p14:sldId id="591"/>
            <p14:sldId id="518"/>
            <p14:sldId id="517"/>
            <p14:sldId id="592"/>
            <p14:sldId id="593"/>
            <p14:sldId id="595"/>
            <p14:sldId id="548"/>
            <p14:sldId id="602"/>
            <p14:sldId id="601"/>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 id="58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20" autoAdjust="0"/>
  </p:normalViewPr>
  <p:slideViewPr>
    <p:cSldViewPr>
      <p:cViewPr>
        <p:scale>
          <a:sx n="80" d="100"/>
          <a:sy n="80" d="100"/>
        </p:scale>
        <p:origin x="1110" y="2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heme" Target="theme/theme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4/12/2022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128</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153</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155</a:t>
            </a:fld>
            <a:endParaRPr lang="en-US"/>
          </a:p>
        </p:txBody>
      </p:sp>
    </p:spTree>
    <p:extLst>
      <p:ext uri="{BB962C8B-B14F-4D97-AF65-F5344CB8AC3E}">
        <p14:creationId xmlns:p14="http://schemas.microsoft.com/office/powerpoint/2010/main" val="305268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156</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157</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158</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4/12/2022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4/12/2022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8.xml"/><Relationship Id="rId5" Type="http://schemas.openxmlformats.org/officeDocument/2006/relationships/slide" Target="slide41.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1.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3.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5.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8.xml"/><Relationship Id="rId4" Type="http://schemas.microsoft.com/office/2007/relationships/hdphoto" Target="../media/hdphoto1.wdp"/></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9.xml"/><Relationship Id="rId4" Type="http://schemas.microsoft.com/office/2007/relationships/hdphoto" Target="../media/hdphoto1.wdp"/></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0.xml"/><Relationship Id="rId5" Type="http://schemas.openxmlformats.org/officeDocument/2006/relationships/image" Target="../media/image26.png"/><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2.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3.xml"/><Relationship Id="rId4" Type="http://schemas.microsoft.com/office/2007/relationships/hdphoto" Target="../media/hdphoto1.wdp"/></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5" Type="http://schemas.openxmlformats.org/officeDocument/2006/relationships/image" Target="../media/image27.png"/><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5" Type="http://schemas.openxmlformats.org/officeDocument/2006/relationships/image" Target="../media/image28.png"/><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5" Type="http://schemas.openxmlformats.org/officeDocument/2006/relationships/image" Target="../media/image29.png"/><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5" Type="http://schemas.openxmlformats.org/officeDocument/2006/relationships/hyperlink" Target="https://scikit-learn.org/stable/auto_examples/preprocessing/plot_all_scaling.html#sphx-glr-auto-examples-preprocessing-plot-all-scaling-py"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9.xml"/></Relationships>
</file>

<file path=ppt/slides/_rels/slide1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40.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0.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51.xml"/><Relationship Id="rId5" Type="http://schemas.microsoft.com/office/2007/relationships/hdphoto" Target="../media/hdphoto1.wdp"/><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53.xml"/><Relationship Id="rId5" Type="http://schemas.microsoft.com/office/2007/relationships/hdphoto" Target="../media/hdphoto1.wdp"/><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54.xml"/><Relationship Id="rId5" Type="http://schemas.microsoft.com/office/2007/relationships/hdphoto" Target="../media/hdphoto1.wdp"/><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55.xml"/><Relationship Id="rId5" Type="http://schemas.microsoft.com/office/2007/relationships/hdphoto" Target="../media/hdphoto1.wdp"/><Relationship Id="rId4" Type="http://schemas.openxmlformats.org/officeDocument/2006/relationships/image" Target="../media/image1.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156.xml"/><Relationship Id="rId5" Type="http://schemas.microsoft.com/office/2007/relationships/hdphoto" Target="../media/hdphoto1.wdp"/><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8.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0.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1.xml"/><Relationship Id="rId5" Type="http://schemas.openxmlformats.org/officeDocument/2006/relationships/image" Target="../media/image30.png"/><Relationship Id="rId4" Type="http://schemas.microsoft.com/office/2007/relationships/hdphoto" Target="../media/hdphoto1.wdp"/></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2.xml"/><Relationship Id="rId4" Type="http://schemas.microsoft.com/office/2007/relationships/hdphoto" Target="../media/hdphoto1.wdp"/></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3.xml"/><Relationship Id="rId4" Type="http://schemas.microsoft.com/office/2007/relationships/hdphoto" Target="../media/hdphoto1.wdp"/></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4.xml"/><Relationship Id="rId4" Type="http://schemas.microsoft.com/office/2007/relationships/hdphoto" Target="../media/hdphoto1.wdp"/></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5.xml"/><Relationship Id="rId5" Type="http://schemas.openxmlformats.org/officeDocument/2006/relationships/image" Target="../media/image230.png"/><Relationship Id="rId4" Type="http://schemas.microsoft.com/office/2007/relationships/hdphoto" Target="../media/hdphoto1.wdp"/></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6.xml"/><Relationship Id="rId4" Type="http://schemas.microsoft.com/office/2007/relationships/hdphoto" Target="../media/hdphoto1.wdp"/></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7.xml"/><Relationship Id="rId5" Type="http://schemas.openxmlformats.org/officeDocument/2006/relationships/image" Target="../media/image24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8.xml"/><Relationship Id="rId4" Type="http://schemas.microsoft.com/office/2007/relationships/hdphoto" Target="../media/hdphoto1.wdp"/></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9.xml"/><Relationship Id="rId4" Type="http://schemas.microsoft.com/office/2007/relationships/hdphoto" Target="../media/hdphoto1.wdp"/></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0.xml"/><Relationship Id="rId4" Type="http://schemas.microsoft.com/office/2007/relationships/hdphoto" Target="../media/hdphoto1.wdp"/></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1.xml"/><Relationship Id="rId4" Type="http://schemas.microsoft.com/office/2007/relationships/hdphoto" Target="../media/hdphoto1.wdp"/></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2.xml"/><Relationship Id="rId4" Type="http://schemas.microsoft.com/office/2007/relationships/hdphoto" Target="../media/hdphoto1.wdp"/></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3.xml"/><Relationship Id="rId4" Type="http://schemas.microsoft.com/office/2007/relationships/hdphoto" Target="../media/hdphoto1.wdp"/></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4.xml"/><Relationship Id="rId4" Type="http://schemas.microsoft.com/office/2007/relationships/hdphoto" Target="../media/hdphoto1.wdp"/></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5.xml"/><Relationship Id="rId4" Type="http://schemas.microsoft.com/office/2007/relationships/hdphoto" Target="../media/hdphoto1.wdp"/></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6.xml"/><Relationship Id="rId4" Type="http://schemas.microsoft.com/office/2007/relationships/hdphoto" Target="../media/hdphoto1.wdp"/></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8.xml"/><Relationship Id="rId4" Type="http://schemas.microsoft.com/office/2007/relationships/hdphoto" Target="../media/hdphoto1.wdp"/></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9.xml"/><Relationship Id="rId4" Type="http://schemas.microsoft.com/office/2007/relationships/hdphoto" Target="../media/hdphoto1.wdp"/></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0.xml"/><Relationship Id="rId4" Type="http://schemas.microsoft.com/office/2007/relationships/hdphoto" Target="../media/hdphoto1.wdp"/></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1.xml"/><Relationship Id="rId4" Type="http://schemas.microsoft.com/office/2007/relationships/hdphoto" Target="../media/hdphoto1.wdp"/></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2.xml"/><Relationship Id="rId4" Type="http://schemas.microsoft.com/office/2007/relationships/hdphoto" Target="../media/hdphoto1.wdp"/></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3.xml"/><Relationship Id="rId4" Type="http://schemas.microsoft.com/office/2007/relationships/hdphoto" Target="../media/hdphoto1.wdp"/></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4.xml"/><Relationship Id="rId4" Type="http://schemas.microsoft.com/office/2007/relationships/hdphoto" Target="../media/hdphoto1.wdp"/></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5.xml"/><Relationship Id="rId4" Type="http://schemas.microsoft.com/office/2007/relationships/hdphoto" Target="../media/hdphoto1.wdp"/></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31.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image" Target="../media/image31.jpg"/><Relationship Id="rId1" Type="http://schemas.openxmlformats.org/officeDocument/2006/relationships/slideLayout" Target="../slideLayouts/slideLayout13.xml"/><Relationship Id="rId4" Type="http://schemas.openxmlformats.org/officeDocument/2006/relationships/hyperlink" Target="http://jmlr.csail.mit.edu/papers/v12/pedregosa11a.html"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arxiv.org/abs/1309.0238"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hyperlink" Target="https://towardsdatascience.com/over-fitting-and-regularization-64d16100f45c"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a:t>
            </a:r>
          </a:p>
          <a:p>
            <a:pPr lvl="2"/>
            <a:r>
              <a:rPr lang="en-US" dirty="0"/>
              <a:t>Mean squared error is used in cost function to determine boundaries vs impurity (Gini) score.</a:t>
            </a:r>
          </a:p>
          <a:p>
            <a:pPr lvl="2"/>
            <a:r>
              <a:rPr lang="en-US" dirty="0"/>
              <a:t>Instead of classes, value ranges differentiate levels of model.</a:t>
            </a:r>
          </a:p>
          <a:p>
            <a:endParaRPr lang="en-US" dirty="0"/>
          </a:p>
        </p:txBody>
      </p:sp>
    </p:spTree>
    <p:extLst>
      <p:ext uri="{BB962C8B-B14F-4D97-AF65-F5344CB8AC3E}">
        <p14:creationId xmlns:p14="http://schemas.microsoft.com/office/powerpoint/2010/main" val="2571109858"/>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Each node has a predicted value that is the average of all values within its decision boundary.</a:t>
            </a:r>
          </a:p>
          <a:p>
            <a:pPr lvl="2"/>
            <a:r>
              <a:rPr lang="en-US" dirty="0"/>
              <a:t>This is represented by the “value” parameter in each node.</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1"/>
            <a:r>
              <a:rPr lang="en-US" dirty="0"/>
              <a:t>See class example .dot file outputs for decision tree visualizations.</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Estimating Missing Values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Train Test Split</a:t>
            </a:r>
          </a:p>
          <a:p>
            <a:pPr lvl="1"/>
            <a:r>
              <a:rPr lang="en-US" dirty="0"/>
              <a:t>Simple way to get training data and test data</a:t>
            </a:r>
          </a:p>
          <a:p>
            <a:pPr lvl="1"/>
            <a:r>
              <a:rPr lang="en-US" dirty="0"/>
              <a:t>Standard 75% training, 25% test data can be tweaked</a:t>
            </a:r>
          </a:p>
          <a:p>
            <a:pPr lvl="1"/>
            <a:r>
              <a:rPr lang="en-US" dirty="0"/>
              <a:t>Data by default is shuffled before splitting</a:t>
            </a:r>
          </a:p>
          <a:p>
            <a:pPr lvl="1"/>
            <a:r>
              <a:rPr lang="en-US" dirty="0"/>
              <a:t>Data can be stratified</a:t>
            </a:r>
          </a:p>
        </p:txBody>
      </p:sp>
    </p:spTree>
    <p:extLst>
      <p:ext uri="{BB962C8B-B14F-4D97-AF65-F5344CB8AC3E}">
        <p14:creationId xmlns:p14="http://schemas.microsoft.com/office/powerpoint/2010/main" val="4131932250"/>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Adjust the training and test split, and see how accuracy changes with a model of your choice:</a:t>
            </a:r>
          </a:p>
          <a:p>
            <a:pPr lvl="2"/>
            <a:r>
              <a:rPr lang="en-US" dirty="0" err="1"/>
              <a:t>test_size</a:t>
            </a:r>
            <a:r>
              <a:rPr lang="en-US" dirty="0"/>
              <a:t> = 20, </a:t>
            </a:r>
            <a:r>
              <a:rPr lang="en-US" dirty="0" err="1"/>
              <a:t>train_size</a:t>
            </a:r>
            <a:r>
              <a:rPr lang="en-US" dirty="0"/>
              <a:t> = 80</a:t>
            </a:r>
          </a:p>
          <a:p>
            <a:pPr lvl="2"/>
            <a:r>
              <a:rPr lang="en-US" dirty="0" err="1"/>
              <a:t>test_size</a:t>
            </a:r>
            <a:r>
              <a:rPr lang="en-US" dirty="0"/>
              <a:t> = 30, </a:t>
            </a:r>
            <a:r>
              <a:rPr lang="en-US" dirty="0" err="1"/>
              <a:t>train_size</a:t>
            </a:r>
            <a:r>
              <a:rPr lang="en-US" dirty="0"/>
              <a:t> = 70</a:t>
            </a:r>
          </a:p>
          <a:p>
            <a:pPr lvl="2"/>
            <a:r>
              <a:rPr lang="en-US" dirty="0" err="1"/>
              <a:t>test_size</a:t>
            </a:r>
            <a:r>
              <a:rPr lang="en-US" dirty="0"/>
              <a:t> = 25, </a:t>
            </a:r>
            <a:r>
              <a:rPr lang="en-US" dirty="0" err="1"/>
              <a:t>train_size</a:t>
            </a:r>
            <a:r>
              <a:rPr lang="en-US" dirty="0"/>
              <a:t> = 50</a:t>
            </a:r>
          </a:p>
          <a:p>
            <a:pPr lvl="2"/>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803096860"/>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When working with train test split, sometimes information can still be pushed back into the model and affect the test data set</a:t>
            </a:r>
          </a:p>
          <a:p>
            <a:pPr lvl="2"/>
            <a:r>
              <a:rPr lang="en-US" dirty="0"/>
              <a:t>Can happen with hyperparameters</a:t>
            </a:r>
          </a:p>
        </p:txBody>
      </p:sp>
    </p:spTree>
    <p:extLst>
      <p:ext uri="{BB962C8B-B14F-4D97-AF65-F5344CB8AC3E}">
        <p14:creationId xmlns:p14="http://schemas.microsoft.com/office/powerpoint/2010/main" val="220685425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One option is to split the data into 3 sets:</a:t>
            </a:r>
          </a:p>
          <a:p>
            <a:pPr lvl="2"/>
            <a:r>
              <a:rPr lang="en-US" dirty="0"/>
              <a:t>Training data</a:t>
            </a:r>
          </a:p>
          <a:p>
            <a:pPr lvl="2"/>
            <a:r>
              <a:rPr lang="en-US" dirty="0"/>
              <a:t>Validation data </a:t>
            </a:r>
          </a:p>
          <a:p>
            <a:pPr lvl="3"/>
            <a:r>
              <a:rPr lang="en-US" dirty="0"/>
              <a:t>Now used as our new test  data to tune the model</a:t>
            </a:r>
          </a:p>
          <a:p>
            <a:pPr lvl="2"/>
            <a:r>
              <a:rPr lang="en-US" dirty="0"/>
              <a:t>Test data</a:t>
            </a:r>
          </a:p>
          <a:p>
            <a:pPr lvl="3"/>
            <a:r>
              <a:rPr lang="en-US" dirty="0"/>
              <a:t>Used after the model is optimized for final accuracy check</a:t>
            </a:r>
          </a:p>
          <a:p>
            <a:pPr lvl="1"/>
            <a:r>
              <a:rPr lang="en-US" dirty="0"/>
              <a:t>This unfortunately greatly reduces the training data set, and can decrease model effectiveness.</a:t>
            </a:r>
          </a:p>
        </p:txBody>
      </p:sp>
    </p:spTree>
    <p:extLst>
      <p:ext uri="{BB962C8B-B14F-4D97-AF65-F5344CB8AC3E}">
        <p14:creationId xmlns:p14="http://schemas.microsoft.com/office/powerpoint/2010/main" val="2503129146"/>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Another option is to take multiple smaller cuts of the training data, called folds.</a:t>
            </a:r>
          </a:p>
          <a:p>
            <a:pPr lvl="1"/>
            <a:r>
              <a:rPr lang="en-US" dirty="0"/>
              <a:t>With k folds, k-1 folds are used for training and one is used for validation.</a:t>
            </a:r>
          </a:p>
          <a:p>
            <a:pPr lvl="1"/>
            <a:r>
              <a:rPr lang="en-US" dirty="0"/>
              <a:t>There will be k different scores, one for using each fold as the validation set once.</a:t>
            </a:r>
          </a:p>
          <a:p>
            <a:pPr lvl="1"/>
            <a:r>
              <a:rPr lang="en-US" dirty="0"/>
              <a:t>The resulting score can be calculated by taking the mean score.</a:t>
            </a:r>
          </a:p>
        </p:txBody>
      </p:sp>
    </p:spTree>
    <p:extLst>
      <p:ext uri="{BB962C8B-B14F-4D97-AF65-F5344CB8AC3E}">
        <p14:creationId xmlns:p14="http://schemas.microsoft.com/office/powerpoint/2010/main" val="279292100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p:txBody>
      </p:sp>
      <p:pic>
        <p:nvPicPr>
          <p:cNvPr id="5" name="Picture 4">
            <a:extLst>
              <a:ext uri="{FF2B5EF4-FFF2-40B4-BE49-F238E27FC236}">
                <a16:creationId xmlns:a16="http://schemas.microsoft.com/office/drawing/2014/main" id="{E03918B9-DD1E-486B-BB2F-F0AA101E6E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94" y="2680868"/>
            <a:ext cx="5281612" cy="365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B6FBECC-5CA0-4D65-B5B8-6C96A6952697}"/>
              </a:ext>
            </a:extLst>
          </p:cNvPr>
          <p:cNvSpPr txBox="1"/>
          <p:nvPr/>
        </p:nvSpPr>
        <p:spPr>
          <a:xfrm>
            <a:off x="7315200" y="6062362"/>
            <a:ext cx="533400"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4254060636"/>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Create a model with your choice of model and data.  Using the </a:t>
            </a:r>
            <a:r>
              <a:rPr lang="en-US" dirty="0" err="1"/>
              <a:t>cross_val_score</a:t>
            </a:r>
            <a:r>
              <a:rPr lang="en-US" dirty="0"/>
              <a:t> method, adjust the number of folds, noting the following:</a:t>
            </a:r>
          </a:p>
          <a:p>
            <a:pPr lvl="2"/>
            <a:r>
              <a:rPr lang="en-US" dirty="0"/>
              <a:t>How does the mean score change?</a:t>
            </a:r>
          </a:p>
          <a:p>
            <a:pPr lvl="2"/>
            <a:r>
              <a:rPr lang="en-US" dirty="0"/>
              <a:t>How does the standard deviation change?</a:t>
            </a:r>
          </a:p>
          <a:p>
            <a:pPr lvl="3"/>
            <a:r>
              <a:rPr lang="en-US" dirty="0"/>
              <a:t>Is this important?</a:t>
            </a:r>
          </a:p>
          <a:p>
            <a:pPr lvl="2"/>
            <a:r>
              <a:rPr lang="en-US" dirty="0"/>
              <a:t>How does computational time change?</a:t>
            </a:r>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175391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Changing the values of the training data set in such a way to normalize, or convert the data into a specific range.</a:t>
            </a:r>
          </a:p>
          <a:p>
            <a:pPr lvl="1"/>
            <a:r>
              <a:rPr lang="en-US" dirty="0"/>
              <a:t>Certain algorithms are more sensitive to data scaling:</a:t>
            </a:r>
          </a:p>
          <a:p>
            <a:pPr lvl="2"/>
            <a:r>
              <a:rPr lang="en-US" dirty="0"/>
              <a:t>SVM</a:t>
            </a:r>
          </a:p>
          <a:p>
            <a:pPr lvl="2"/>
            <a:r>
              <a:rPr lang="en-US" dirty="0"/>
              <a:t>K-nearest neighbors</a:t>
            </a:r>
          </a:p>
          <a:p>
            <a:pPr lvl="2"/>
            <a:r>
              <a:rPr lang="en-US" dirty="0"/>
              <a:t>Logistic regression</a:t>
            </a:r>
          </a:p>
        </p:txBody>
      </p:sp>
    </p:spTree>
    <p:extLst>
      <p:ext uri="{BB962C8B-B14F-4D97-AF65-F5344CB8AC3E}">
        <p14:creationId xmlns:p14="http://schemas.microsoft.com/office/powerpoint/2010/main" val="3490194680"/>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Scaling is more of an art form—there is no standard procedure that will increase accuracy for all models</a:t>
            </a:r>
          </a:p>
          <a:p>
            <a:pPr lvl="1"/>
            <a:endParaRPr lang="en-US" dirty="0"/>
          </a:p>
        </p:txBody>
      </p:sp>
    </p:spTree>
    <p:extLst>
      <p:ext uri="{BB962C8B-B14F-4D97-AF65-F5344CB8AC3E}">
        <p14:creationId xmlns:p14="http://schemas.microsoft.com/office/powerpoint/2010/main" val="3670445165"/>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Min Max Scaler (</a:t>
                </a:r>
                <a:r>
                  <a:rPr lang="en-US" dirty="0" err="1"/>
                  <a:t>MinMaxScaler</a:t>
                </a:r>
                <a:r>
                  <a:rPr lang="en-US" dirty="0"/>
                  <a:t>)</a:t>
                </a:r>
              </a:p>
              <a:p>
                <a:pPr lvl="3"/>
                <a:r>
                  <a:rPr lang="en-US" dirty="0"/>
                  <a:t>Values scaled between 0 and 1</a:t>
                </a:r>
              </a:p>
              <a:p>
                <a:pPr lvl="3"/>
                <a14:m>
                  <m:oMath xmlns:m="http://schemas.openxmlformats.org/officeDocument/2006/math">
                    <m:r>
                      <m:rPr>
                        <m:sty m:val="p"/>
                      </m:rPr>
                      <a:rPr lang="en-US" b="0" i="0" smtClean="0">
                        <a:latin typeface="Cambria Math" panose="02040503050406030204" pitchFamily="18" charset="0"/>
                      </a:rPr>
                      <m:t>scaled</m:t>
                    </m:r>
                    <m:r>
                      <a:rPr lang="en-US" b="0" i="0" smtClean="0">
                        <a:latin typeface="Cambria Math" panose="02040503050406030204" pitchFamily="18" charset="0"/>
                      </a:rPr>
                      <m:t> </m:t>
                    </m:r>
                    <m:r>
                      <m:rPr>
                        <m:sty m:val="p"/>
                      </m:rPr>
                      <a:rPr lang="en-US" b="0" i="0" smtClean="0">
                        <a:latin typeface="Cambria Math" panose="02040503050406030204" pitchFamily="18" charset="0"/>
                      </a:rPr>
                      <m:t>val</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𝑜𝑟𝑖𝑔𝑖𝑛𝑎𝑙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𝑣𝑎𝑙</m:t>
                            </m:r>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𝑣𝑎𝑙</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𝑣𝑎𝑙</m:t>
                                </m:r>
                              </m:e>
                            </m:func>
                          </m:e>
                        </m:func>
                      </m:den>
                    </m:f>
                  </m:oMath>
                </a14:m>
                <a:endParaRPr lang="en-US" dirty="0"/>
              </a:p>
              <a:p>
                <a:pPr lvl="3"/>
                <a:r>
                  <a:rPr lang="en-US" dirty="0"/>
                  <a:t>Adversely affected by outlier values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339433477"/>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Standard Scaler (</a:t>
                </a:r>
                <a:r>
                  <a:rPr lang="en-US" dirty="0" err="1"/>
                  <a:t>StandardScaler</a:t>
                </a:r>
                <a:r>
                  <a:rPr lang="en-US" dirty="0"/>
                  <a:t>)</a:t>
                </a:r>
              </a:p>
              <a:p>
                <a:pPr lvl="3"/>
                <a14:m>
                  <m:oMath xmlns:m="http://schemas.openxmlformats.org/officeDocument/2006/math">
                    <m:r>
                      <a:rPr lang="en-US" b="0" i="1" smtClean="0">
                        <a:latin typeface="Cambria Math" panose="02040503050406030204" pitchFamily="18" charset="0"/>
                      </a:rPr>
                      <m:t>𝑡𝑟𝑎𝑛𝑠𝑓𝑜𝑟𝑚𝑒𝑑</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𝑜𝑟𝑖𝑔𝑖𝑛𝑎𝑙</m:t>
                        </m:r>
                        <m:r>
                          <a:rPr lang="en-US" i="1">
                            <a:latin typeface="Cambria Math" panose="02040503050406030204" pitchFamily="18" charset="0"/>
                          </a:rPr>
                          <m:t> </m:t>
                        </m:r>
                        <m:r>
                          <a:rPr lang="en-US" i="1">
                            <a:latin typeface="Cambria Math" panose="02040503050406030204" pitchFamily="18" charset="0"/>
                          </a:rPr>
                          <m:t>𝑣𝑎𝑙</m:t>
                        </m:r>
                        <m:r>
                          <a:rPr lang="en-US" i="1">
                            <a:latin typeface="Cambria Math" panose="02040503050406030204" pitchFamily="18" charset="0"/>
                          </a:rPr>
                          <m:t> −</m:t>
                        </m:r>
                        <m:r>
                          <a:rPr lang="en-US" i="1">
                            <a:latin typeface="Cambria Math" panose="02040503050406030204" pitchFamily="18" charset="0"/>
                          </a:rPr>
                          <m:t>𝑚𝑒𝑎𝑛</m:t>
                        </m:r>
                        <m:r>
                          <a:rPr lang="en-US" i="1">
                            <a:latin typeface="Cambria Math" panose="02040503050406030204" pitchFamily="18" charset="0"/>
                          </a:rPr>
                          <m:t>(</m:t>
                        </m:r>
                        <m:r>
                          <a:rPr lang="en-US" i="1">
                            <a:latin typeface="Cambria Math" panose="02040503050406030204" pitchFamily="18" charset="0"/>
                          </a:rPr>
                          <m:t>𝑣𝑎𝑙𝑠</m:t>
                        </m:r>
                        <m:r>
                          <a:rPr lang="en-US" i="1">
                            <a:latin typeface="Cambria Math" panose="02040503050406030204" pitchFamily="18" charset="0"/>
                          </a:rPr>
                          <m:t>)</m:t>
                        </m:r>
                      </m:num>
                      <m:den>
                        <m:r>
                          <a:rPr lang="en-US" b="0" i="1" smtClean="0">
                            <a:latin typeface="Cambria Math" panose="02040503050406030204" pitchFamily="18" charset="0"/>
                          </a:rPr>
                          <m:t>𝑠𝑡𝑑</m:t>
                        </m:r>
                        <m:r>
                          <a:rPr lang="en-US" b="0" i="1" smtClean="0">
                            <a:latin typeface="Cambria Math" panose="02040503050406030204" pitchFamily="18" charset="0"/>
                          </a:rPr>
                          <m:t> </m:t>
                        </m:r>
                        <m:r>
                          <a:rPr lang="en-US" b="0" i="1" smtClean="0">
                            <a:latin typeface="Cambria Math" panose="02040503050406030204" pitchFamily="18" charset="0"/>
                          </a:rPr>
                          <m:t>𝑑𝑒𝑣𝑖𝑎𝑡𝑖𝑜𝑛</m:t>
                        </m:r>
                      </m:den>
                    </m:f>
                  </m:oMath>
                </a14:m>
                <a:r>
                  <a:rPr lang="en-US" dirty="0"/>
                  <a:t> </a:t>
                </a:r>
              </a:p>
              <a:p>
                <a:pPr lvl="3"/>
                <a:r>
                  <a:rPr lang="en-US" dirty="0"/>
                  <a:t>Resulting distribution has a std dev = 1</a:t>
                </a:r>
              </a:p>
              <a:p>
                <a:pPr lvl="3"/>
                <a:r>
                  <a:rPr lang="en-US" dirty="0"/>
                  <a:t>Resulting distribution has a variance = 1</a:t>
                </a:r>
              </a:p>
              <a:p>
                <a:pPr lvl="3"/>
                <a:r>
                  <a:rPr lang="en-US" dirty="0" err="1"/>
                  <a:t>StandardScaler</a:t>
                </a:r>
                <a:r>
                  <a:rPr lang="en-US" dirty="0"/>
                  <a:t> makes the mean ~ 0.</a:t>
                </a:r>
              </a:p>
              <a:p>
                <a:pPr lvl="3"/>
                <a:r>
                  <a:rPr lang="en-US" dirty="0"/>
                  <a:t>Adversely affected by outlier values</a:t>
                </a:r>
              </a:p>
              <a:p>
                <a:pPr lvl="2"/>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400513758"/>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Robust Scaler (</a:t>
                </a:r>
                <a:r>
                  <a:rPr lang="en-US" dirty="0" err="1"/>
                  <a:t>RobustScaler</a:t>
                </a:r>
                <a:r>
                  <a:rPr lang="en-US" dirty="0"/>
                  <a:t>)</a:t>
                </a:r>
              </a:p>
              <a:p>
                <a:pPr lvl="3"/>
                <a:r>
                  <a:rPr lang="en-US" dirty="0"/>
                  <a:t>Scales data to the interquartile</a:t>
                </a:r>
              </a:p>
              <a:p>
                <a:pPr lvl="3"/>
                <a14:m>
                  <m:oMath xmlns:m="http://schemas.openxmlformats.org/officeDocument/2006/math">
                    <m:r>
                      <a:rPr lang="en-US" b="0" i="1" smtClean="0">
                        <a:latin typeface="Cambria Math" panose="02040503050406030204" pitchFamily="18" charset="0"/>
                      </a:rPr>
                      <m:t>𝑡𝑟𝑎𝑛𝑠𝑓𝑜𝑟𝑚𝑒𝑑</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𝑜𝑟𝑖𝑔𝑖𝑛𝑎𝑙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 </m:t>
                        </m:r>
                        <m:r>
                          <a:rPr lang="en-US" b="0" i="1" smtClean="0">
                            <a:latin typeface="Cambria Math" panose="02040503050406030204" pitchFamily="18" charset="0"/>
                          </a:rPr>
                          <m:t>𝑚𝑒𝑑𝑖𝑎𝑛</m:t>
                        </m:r>
                        <m:r>
                          <a:rPr lang="en-US" b="0" i="1" smtClean="0">
                            <a:latin typeface="Cambria Math" panose="02040503050406030204" pitchFamily="18" charset="0"/>
                          </a:rPr>
                          <m:t>(</m:t>
                        </m:r>
                        <m:r>
                          <a:rPr lang="en-US" b="0" i="1" smtClean="0">
                            <a:latin typeface="Cambria Math" panose="02040503050406030204" pitchFamily="18" charset="0"/>
                          </a:rPr>
                          <m:t>𝑣𝑎𝑙𝑠</m:t>
                        </m:r>
                        <m:r>
                          <a:rPr lang="en-US" b="0" i="1" smtClean="0">
                            <a:latin typeface="Cambria Math" panose="02040503050406030204" pitchFamily="18" charset="0"/>
                          </a:rPr>
                          <m:t>)</m:t>
                        </m:r>
                      </m:num>
                      <m:den>
                        <m:r>
                          <a:rPr lang="en-US" b="0" i="1" smtClean="0">
                            <a:latin typeface="Cambria Math" panose="02040503050406030204" pitchFamily="18" charset="0"/>
                          </a:rPr>
                          <m:t>75% </m:t>
                        </m:r>
                        <m:r>
                          <a:rPr lang="en-US" b="0" i="1" smtClean="0">
                            <a:latin typeface="Cambria Math" panose="02040503050406030204" pitchFamily="18" charset="0"/>
                          </a:rPr>
                          <m:t>𝑣𝑎𝑙</m:t>
                        </m:r>
                        <m:r>
                          <a:rPr lang="en-US" b="0" i="1" smtClean="0">
                            <a:latin typeface="Cambria Math" panose="02040503050406030204" pitchFamily="18" charset="0"/>
                          </a:rPr>
                          <m:t> −25% </m:t>
                        </m:r>
                        <m:r>
                          <a:rPr lang="en-US" b="0" i="1" smtClean="0">
                            <a:latin typeface="Cambria Math" panose="02040503050406030204" pitchFamily="18" charset="0"/>
                          </a:rPr>
                          <m:t>𝑣𝑎𝑙</m:t>
                        </m:r>
                      </m:den>
                    </m:f>
                  </m:oMath>
                </a14:m>
                <a:endParaRPr lang="en-US" dirty="0"/>
              </a:p>
              <a:p>
                <a:pPr lvl="3"/>
                <a:r>
                  <a:rPr lang="en-US" dirty="0"/>
                  <a:t>Well suited for data sets with outliers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58601183"/>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For more scalers, and a visual comparison, see </a:t>
            </a:r>
            <a:r>
              <a:rPr lang="en-US" dirty="0">
                <a:hlinkClick r:id="rId5"/>
              </a:rPr>
              <a:t>https://scikit-learn.org/stable/auto_examples/preprocessing/plot_all_scaling.html#sphx-glr-auto-examples-preprocessing-plot-all-scaling-py</a:t>
            </a:r>
            <a:r>
              <a:rPr lang="en-US" dirty="0"/>
              <a:t> </a:t>
            </a:r>
          </a:p>
        </p:txBody>
      </p:sp>
    </p:spTree>
    <p:extLst>
      <p:ext uri="{BB962C8B-B14F-4D97-AF65-F5344CB8AC3E}">
        <p14:creationId xmlns:p14="http://schemas.microsoft.com/office/powerpoint/2010/main" val="392394723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When scaling data, ensure both the training data and the test data are scaled. </a:t>
            </a:r>
          </a:p>
          <a:p>
            <a:pPr lvl="2"/>
            <a:r>
              <a:rPr lang="en-US" dirty="0"/>
              <a:t>Test performance will plumet if it is not scaled as well.</a:t>
            </a:r>
          </a:p>
        </p:txBody>
      </p:sp>
    </p:spTree>
    <p:extLst>
      <p:ext uri="{BB962C8B-B14F-4D97-AF65-F5344CB8AC3E}">
        <p14:creationId xmlns:p14="http://schemas.microsoft.com/office/powerpoint/2010/main" val="3692947006"/>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Using any chosen data set, scale the data using the 3 covered scalers:</a:t>
            </a:r>
          </a:p>
          <a:p>
            <a:pPr lvl="2"/>
            <a:r>
              <a:rPr lang="en-US" dirty="0" err="1"/>
              <a:t>MinMaxScaler</a:t>
            </a:r>
            <a:endParaRPr lang="en-US" dirty="0"/>
          </a:p>
          <a:p>
            <a:pPr lvl="2"/>
            <a:r>
              <a:rPr lang="en-US" dirty="0" err="1"/>
              <a:t>StandardScaler</a:t>
            </a:r>
            <a:endParaRPr lang="en-US" dirty="0"/>
          </a:p>
          <a:p>
            <a:pPr lvl="2"/>
            <a:r>
              <a:rPr lang="en-US" dirty="0" err="1"/>
              <a:t>RobustScaler</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140046393"/>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Apply each scaled set of data to a classifier and regressor data set.</a:t>
            </a:r>
          </a:p>
          <a:p>
            <a:pPr lvl="2"/>
            <a:r>
              <a:rPr lang="en-US" dirty="0"/>
              <a:t>Suggest to try the scalers out on an SVM, or other sensitive classifier trainer.  </a:t>
            </a:r>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31291037"/>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Scikit-learn provides a transformer for this</a:t>
            </a:r>
          </a:p>
          <a:p>
            <a:pPr lvl="2"/>
            <a:r>
              <a:rPr lang="en-US" dirty="0" err="1"/>
              <a:t>LabelEncoder</a:t>
            </a:r>
            <a:endParaRPr lang="en-US" dirty="0"/>
          </a:p>
          <a:p>
            <a:pPr lvl="2"/>
            <a:r>
              <a:rPr lang="en-US" dirty="0"/>
              <a:t>Apply the encoder to each column that has categorical strings.</a:t>
            </a:r>
          </a:p>
        </p:txBody>
      </p:sp>
    </p:spTree>
    <p:extLst>
      <p:ext uri="{BB962C8B-B14F-4D97-AF65-F5344CB8AC3E}">
        <p14:creationId xmlns:p14="http://schemas.microsoft.com/office/powerpoint/2010/main" val="1190532849"/>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One issue with this is that some algorithms will assume numbers closer to each other will be more similar.</a:t>
            </a:r>
          </a:p>
        </p:txBody>
      </p:sp>
    </p:spTree>
    <p:extLst>
      <p:ext uri="{BB962C8B-B14F-4D97-AF65-F5344CB8AC3E}">
        <p14:creationId xmlns:p14="http://schemas.microsoft.com/office/powerpoint/2010/main" val="207990178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Example with the following column values representing house location: </a:t>
            </a:r>
          </a:p>
          <a:p>
            <a:pPr lvl="2"/>
            <a:r>
              <a:rPr lang="en-US" dirty="0"/>
              <a:t>Ocean-front </a:t>
            </a:r>
            <a:r>
              <a:rPr lang="en-US" dirty="0">
                <a:sym typeface="Wingdings" panose="05000000000000000000" pitchFamily="2" charset="2"/>
              </a:rPr>
              <a:t> 0</a:t>
            </a:r>
            <a:endParaRPr lang="en-US" dirty="0"/>
          </a:p>
          <a:p>
            <a:pPr lvl="2"/>
            <a:r>
              <a:rPr lang="en-US" dirty="0"/>
              <a:t>Mountain </a:t>
            </a:r>
            <a:r>
              <a:rPr lang="en-US" dirty="0">
                <a:sym typeface="Wingdings" panose="05000000000000000000" pitchFamily="2" charset="2"/>
              </a:rPr>
              <a:t> 1</a:t>
            </a:r>
          </a:p>
          <a:p>
            <a:pPr lvl="2"/>
            <a:r>
              <a:rPr lang="en-US" dirty="0">
                <a:sym typeface="Wingdings" panose="05000000000000000000" pitchFamily="2" charset="2"/>
              </a:rPr>
              <a:t>Sound-front  2</a:t>
            </a:r>
          </a:p>
          <a:p>
            <a:pPr lvl="2"/>
            <a:r>
              <a:rPr lang="en-US" dirty="0">
                <a:sym typeface="Wingdings" panose="05000000000000000000" pitchFamily="2" charset="2"/>
              </a:rPr>
              <a:t>Country-side  3</a:t>
            </a:r>
          </a:p>
          <a:p>
            <a:pPr lvl="2"/>
            <a:r>
              <a:rPr lang="en-US" dirty="0">
                <a:sym typeface="Wingdings" panose="05000000000000000000" pitchFamily="2" charset="2"/>
              </a:rPr>
              <a:t>City  4</a:t>
            </a:r>
          </a:p>
          <a:p>
            <a:pPr lvl="1"/>
            <a:r>
              <a:rPr lang="en-US" dirty="0">
                <a:sym typeface="Wingdings" panose="05000000000000000000" pitchFamily="2" charset="2"/>
              </a:rPr>
              <a:t>Since ocean-front and mountain are next to each other, the algorithm will assume that ocean-front is very similar to mountain </a:t>
            </a:r>
            <a:r>
              <a:rPr lang="en-US" dirty="0" err="1">
                <a:sym typeface="Wingdings" panose="05000000000000000000" pitchFamily="2" charset="2"/>
              </a:rPr>
              <a:t>propery</a:t>
            </a:r>
            <a:r>
              <a:rPr lang="en-US" dirty="0">
                <a:sym typeface="Wingdings" panose="05000000000000000000" pitchFamily="2" charset="2"/>
              </a:rPr>
              <a:t>.</a:t>
            </a:r>
          </a:p>
          <a:p>
            <a:pPr lvl="1"/>
            <a:endParaRPr lang="en-US" dirty="0"/>
          </a:p>
        </p:txBody>
      </p:sp>
    </p:spTree>
    <p:extLst>
      <p:ext uri="{BB962C8B-B14F-4D97-AF65-F5344CB8AC3E}">
        <p14:creationId xmlns:p14="http://schemas.microsoft.com/office/powerpoint/2010/main" val="2608385193"/>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a:bodyPr>
          <a:lstStyle/>
          <a:p>
            <a:r>
              <a:rPr lang="en-US" dirty="0"/>
              <a:t>Converting Categories to Numbers</a:t>
            </a:r>
          </a:p>
          <a:p>
            <a:pPr lvl="1"/>
            <a:r>
              <a:rPr lang="en-US" dirty="0"/>
              <a:t>One solution to this is to create a new feature for each option, with a possible value of either 1 or zero.</a:t>
            </a:r>
          </a:p>
          <a:p>
            <a:pPr lvl="2"/>
            <a:r>
              <a:rPr lang="en-US" dirty="0">
                <a:sym typeface="Wingdings" panose="05000000000000000000" pitchFamily="2" charset="2"/>
              </a:rPr>
              <a:t>Instead of having one column that could have a value within the range [0,4], there would be 5 new columns each representing one of the values in the original column.</a:t>
            </a:r>
          </a:p>
          <a:p>
            <a:pPr lvl="2"/>
            <a:r>
              <a:rPr lang="en-US" dirty="0">
                <a:sym typeface="Wingdings" panose="05000000000000000000" pitchFamily="2" charset="2"/>
              </a:rPr>
              <a:t>Each new column will have a value of either 1 or 0</a:t>
            </a:r>
          </a:p>
          <a:p>
            <a:pPr lvl="2"/>
            <a:r>
              <a:rPr lang="en-US" dirty="0">
                <a:sym typeface="Wingdings" panose="05000000000000000000" pitchFamily="2" charset="2"/>
              </a:rPr>
              <a:t>This is called one-hot encoding.  </a:t>
            </a:r>
          </a:p>
          <a:p>
            <a:pPr lvl="3"/>
            <a:r>
              <a:rPr lang="en-US" dirty="0">
                <a:sym typeface="Wingdings" panose="05000000000000000000" pitchFamily="2" charset="2"/>
              </a:rPr>
              <a:t>Scikit-Learn uses the </a:t>
            </a:r>
            <a:r>
              <a:rPr lang="en-US" dirty="0" err="1">
                <a:sym typeface="Wingdings" panose="05000000000000000000" pitchFamily="2" charset="2"/>
              </a:rPr>
              <a:t>OneHotEncoder</a:t>
            </a:r>
            <a:r>
              <a:rPr lang="en-US" dirty="0">
                <a:sym typeface="Wingdings" panose="05000000000000000000" pitchFamily="2" charset="2"/>
              </a:rPr>
              <a:t> transformer to handle this</a:t>
            </a:r>
          </a:p>
          <a:p>
            <a:pPr lvl="2"/>
            <a:endParaRPr lang="en-US" dirty="0">
              <a:sym typeface="Wingdings" panose="05000000000000000000" pitchFamily="2" charset="2"/>
            </a:endParaRPr>
          </a:p>
          <a:p>
            <a:pPr lvl="1"/>
            <a:endParaRPr lang="en-US" dirty="0"/>
          </a:p>
        </p:txBody>
      </p:sp>
    </p:spTree>
    <p:extLst>
      <p:ext uri="{BB962C8B-B14F-4D97-AF65-F5344CB8AC3E}">
        <p14:creationId xmlns:p14="http://schemas.microsoft.com/office/powerpoint/2010/main" val="502136329"/>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To apply both binary encoder and one-hot encoder in one go, we can use the </a:t>
            </a:r>
            <a:r>
              <a:rPr lang="en-US" dirty="0" err="1"/>
              <a:t>LabelBinarizer</a:t>
            </a:r>
            <a:r>
              <a:rPr lang="en-US" dirty="0"/>
              <a:t> transformer.</a:t>
            </a:r>
          </a:p>
          <a:p>
            <a:pPr lvl="1"/>
            <a:r>
              <a:rPr lang="en-US" dirty="0"/>
              <a:t>Note that for each of these methods, the output is the transformed data of the column transformed, not the entire data set including the new data.</a:t>
            </a:r>
          </a:p>
          <a:p>
            <a:pPr lvl="2"/>
            <a:r>
              <a:rPr lang="en-US" dirty="0"/>
              <a:t>The transformed column data will need added back to the original data.</a:t>
            </a:r>
          </a:p>
          <a:p>
            <a:pPr lvl="1"/>
            <a:endParaRPr lang="en-US" dirty="0"/>
          </a:p>
        </p:txBody>
      </p:sp>
    </p:spTree>
    <p:extLst>
      <p:ext uri="{BB962C8B-B14F-4D97-AF65-F5344CB8AC3E}">
        <p14:creationId xmlns:p14="http://schemas.microsoft.com/office/powerpoint/2010/main" val="4195455739"/>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To apply both binary encoder and one-hot encoder in one go, we can use the </a:t>
            </a:r>
            <a:r>
              <a:rPr lang="en-US" dirty="0" err="1"/>
              <a:t>LabelBinarizer</a:t>
            </a:r>
            <a:r>
              <a:rPr lang="en-US" dirty="0"/>
              <a:t> transformer.</a:t>
            </a:r>
          </a:p>
          <a:p>
            <a:pPr lvl="1"/>
            <a:r>
              <a:rPr lang="en-US" dirty="0"/>
              <a:t>Note that for each of these methods, the output is the transformed data of the column transformed, not the entire data set including the new data.</a:t>
            </a:r>
          </a:p>
          <a:p>
            <a:pPr lvl="2"/>
            <a:r>
              <a:rPr lang="en-US" dirty="0"/>
              <a:t>The transformed column data will need added back to the original data.</a:t>
            </a:r>
          </a:p>
          <a:p>
            <a:pPr lvl="1"/>
            <a:endParaRPr lang="en-US" dirty="0"/>
          </a:p>
        </p:txBody>
      </p:sp>
    </p:spTree>
    <p:extLst>
      <p:ext uri="{BB962C8B-B14F-4D97-AF65-F5344CB8AC3E}">
        <p14:creationId xmlns:p14="http://schemas.microsoft.com/office/powerpoint/2010/main" val="3309322535"/>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68272577"/>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Estimating Missing Values</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7519677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3337543227"/>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r>
              <a:rPr lang="en-US" dirty="0">
                <a:effectLst/>
                <a:hlinkClick r:id="rId3"/>
              </a:rPr>
              <a:t>https://scikit-learn.org/stable/modules/cross_validation.html</a:t>
            </a:r>
            <a:endParaRPr lang="en-US" dirty="0">
              <a:effectLst/>
            </a:endParaRPr>
          </a:p>
          <a:p>
            <a:pPr marL="514350" indent="-514350">
              <a:buFont typeface="+mj-lt"/>
              <a:buAutoNum type="arabicParenR" startAt="7"/>
            </a:pPr>
            <a:r>
              <a:rPr lang="en-US" dirty="0">
                <a:hlinkClick r:id="rId4"/>
              </a:rPr>
              <a:t>Scikit-learn: Machine Learning in Python</a:t>
            </a:r>
            <a:r>
              <a:rPr lang="en-US" dirty="0"/>
              <a:t>, </a:t>
            </a:r>
            <a:r>
              <a:rPr lang="en-US" dirty="0" err="1"/>
              <a:t>Pedregosa</a:t>
            </a:r>
            <a:r>
              <a:rPr lang="en-US" dirty="0"/>
              <a:t> </a:t>
            </a:r>
            <a:r>
              <a:rPr lang="en-US" i="1" dirty="0"/>
              <a:t>et al.</a:t>
            </a:r>
            <a:r>
              <a:rPr lang="en-US" dirty="0"/>
              <a:t>, JMLR 12, pp. 2825-2830, 2011.</a:t>
            </a:r>
          </a:p>
        </p:txBody>
      </p:sp>
    </p:spTree>
    <p:extLst>
      <p:ext uri="{BB962C8B-B14F-4D97-AF65-F5344CB8AC3E}">
        <p14:creationId xmlns:p14="http://schemas.microsoft.com/office/powerpoint/2010/main" val="28253533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10"/>
            </a:pPr>
            <a:r>
              <a:rPr lang="en-US" dirty="0">
                <a:hlinkClick r:id="rId3"/>
              </a:rPr>
              <a:t>API design for machine learning software: experiences from the scikit-learn project</a:t>
            </a:r>
            <a:r>
              <a:rPr lang="en-US" dirty="0"/>
              <a:t>, </a:t>
            </a:r>
            <a:r>
              <a:rPr lang="en-US" dirty="0" err="1"/>
              <a:t>Buitinck</a:t>
            </a:r>
            <a:r>
              <a:rPr lang="en-US" dirty="0"/>
              <a:t> </a:t>
            </a:r>
            <a:r>
              <a:rPr lang="en-US" i="1" dirty="0"/>
              <a:t>et al.</a:t>
            </a:r>
            <a:r>
              <a:rPr lang="en-US" dirty="0"/>
              <a:t>, 2013.</a:t>
            </a:r>
          </a:p>
        </p:txBody>
      </p:sp>
    </p:spTree>
    <p:extLst>
      <p:ext uri="{BB962C8B-B14F-4D97-AF65-F5344CB8AC3E}">
        <p14:creationId xmlns:p14="http://schemas.microsoft.com/office/powerpoint/2010/main" val="2916325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https://towardsdatascience.com/over-fitting-and-regularization-64d16100f45c</a:t>
            </a:r>
            <a:endParaRPr lang="en-US" dirty="0"/>
          </a:p>
          <a:p>
            <a:pPr marL="514350" indent="-514350">
              <a:buFont typeface="+mj-lt"/>
              <a:buAutoNum type="arabicParenR"/>
            </a:pPr>
            <a:r>
              <a:rPr lang="en-US" dirty="0"/>
              <a:t>https://towardsdatascience.com/scale-standardize-or-normalize-with-scikit-learn-6ccc7d176a02</a:t>
            </a:r>
          </a:p>
        </p:txBody>
      </p:sp>
    </p:spTree>
    <p:extLst>
      <p:ext uri="{BB962C8B-B14F-4D97-AF65-F5344CB8AC3E}">
        <p14:creationId xmlns:p14="http://schemas.microsoft.com/office/powerpoint/2010/main" val="17223118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509"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the leaf to 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10002</TotalTime>
  <Words>8283</Words>
  <Application>Microsoft Office PowerPoint</Application>
  <PresentationFormat>On-screen Show (4:3)</PresentationFormat>
  <Paragraphs>1357</Paragraphs>
  <Slides>203</Slides>
  <Notes>53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203</vt:i4>
      </vt:variant>
    </vt:vector>
  </HeadingPairs>
  <TitlesOfParts>
    <vt:vector size="211"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Regressors</vt:lpstr>
      <vt:lpstr>Dataset Preparation</vt:lpstr>
      <vt:lpstr>Dataset Preparation</vt:lpstr>
      <vt:lpstr>Dataset Preparation</vt:lpstr>
      <vt:lpstr>        STOPPED HERE</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657</cp:revision>
  <dcterms:created xsi:type="dcterms:W3CDTF">2018-01-12T01:50:51Z</dcterms:created>
  <dcterms:modified xsi:type="dcterms:W3CDTF">2022-04-13T04:07:49Z</dcterms:modified>
</cp:coreProperties>
</file>